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71" r:id="rId15"/>
    <p:sldId id="272" r:id="rId16"/>
    <p:sldId id="273" r:id="rId1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0903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1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96cf5f00099289c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b561a8d7a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3ac66c603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0_1#d3a3b3133?pid=9f9ec381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71_1#d3a3b3133.blank?pid=9f9ec3815&amp;color=0,55,96&amp;vpa=42&amp;vtp=1&amp;bbb=1"/>
          <p:cNvSpPr/>
          <p:nvPr/>
        </p:nvSpPr>
        <p:spPr>
          <a:xfrm>
            <a:off x="692626" y="1457325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worse</a:t>
            </a:r>
            <a:endParaRPr lang="en-US" altLang="zh-CN" dirty="0"/>
          </a:p>
        </p:txBody>
      </p:sp>
      <p:sp>
        <p:nvSpPr>
          <p:cNvPr id="4" name="QB_6_AS.72_1#d3a3b3133?pid=9f9ec3815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根据语境可知，此处表示“使情况变得更糟糕”，应用形容词的比较级形式。</a:t>
            </a:r>
            <a:endParaRPr lang="en-US" altLang="zh-CN" sz="1800" dirty="0"/>
          </a:p>
        </p:txBody>
      </p:sp>
      <p:sp>
        <p:nvSpPr>
          <p:cNvPr id="5" name="QB_6_BD.73_1#1b89e5de1?pid=9f9ec3815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6" name="QB_6_AN.74_1#1b89e5de1.blank?pid=9f9ec3815&amp;color=0,55,96&amp;vpa=43&amp;vtp=1&amp;bbb=1"/>
          <p:cNvSpPr/>
          <p:nvPr/>
        </p:nvSpPr>
        <p:spPr>
          <a:xfrm>
            <a:off x="654526" y="2249868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angry</a:t>
            </a:r>
            <a:endParaRPr lang="en-US" altLang="zh-CN" dirty="0"/>
          </a:p>
        </p:txBody>
      </p:sp>
      <p:sp>
        <p:nvSpPr>
          <p:cNvPr id="7" name="QB_6_AS.75_1#1b89e5de1?pid=9f9ec3815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sb为固定搭配，意为“对某人很生气”。</a:t>
            </a:r>
            <a:endParaRPr lang="en-US" altLang="zh-CN" sz="1800" dirty="0"/>
          </a:p>
        </p:txBody>
      </p:sp>
      <p:sp>
        <p:nvSpPr>
          <p:cNvPr id="8" name="QB_6_BD.76_1#561c52638?pid=9f9ec3815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9" name="QB_6_AN.77_1#561c52638.blank?pid=9f9ec3815&amp;color=0,55,96&amp;vpa=44&amp;vtp=1&amp;bbb=1"/>
          <p:cNvSpPr/>
          <p:nvPr/>
        </p:nvSpPr>
        <p:spPr>
          <a:xfrm>
            <a:off x="711676" y="3061398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but/yet</a:t>
            </a:r>
            <a:endParaRPr lang="en-US" altLang="zh-CN" dirty="0"/>
          </a:p>
        </p:txBody>
      </p:sp>
      <p:sp>
        <p:nvSpPr>
          <p:cNvPr id="10" name="QB_6_AS.78_1#561c52638?pid=9f9ec3815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根据语境可知，空后的宾语从句和空前的宾语从句之间为转折关系，应用表转折的连词连接。</a:t>
            </a:r>
            <a:endParaRPr lang="en-US" altLang="zh-CN" sz="1800" dirty="0"/>
          </a:p>
        </p:txBody>
      </p:sp>
      <p:sp>
        <p:nvSpPr>
          <p:cNvPr id="11" name="QB_6_BD.79_1#74ccc4a70?pid=9f9ec3815&amp;color=0,55,96&amp;vtp=1&amp;bbb=1"/>
          <p:cNvSpPr/>
          <p:nvPr/>
        </p:nvSpPr>
        <p:spPr>
          <a:xfrm>
            <a:off x="502920" y="393706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12" name="QB_6_AN.80_1#74ccc4a70.blank?pid=9f9ec3815&amp;color=0,55,96&amp;vpa=45&amp;vtp=1&amp;bbb=1"/>
          <p:cNvSpPr/>
          <p:nvPr/>
        </p:nvSpPr>
        <p:spPr>
          <a:xfrm>
            <a:off x="768826" y="3885628"/>
            <a:ext cx="1144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teammates</a:t>
            </a:r>
            <a:endParaRPr lang="en-US" altLang="zh-CN" dirty="0"/>
          </a:p>
        </p:txBody>
      </p:sp>
      <p:sp>
        <p:nvSpPr>
          <p:cNvPr id="13" name="QB_6_AS.81_1#74ccc4a70?pid=9f9ec3815&amp;color=0,55,96&amp;vtp=1&amp;bbb=1"/>
          <p:cNvSpPr/>
          <p:nvPr/>
        </p:nvSpPr>
        <p:spPr>
          <a:xfrm>
            <a:off x="502920" y="434282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of后应用可数名词复数形式，表示“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中的一个”。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2_1#f01b75c61?pid=3ac66c603&amp;color=0,55,96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[四川达州2024高一期末]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interdependence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interpersonal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frameworks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phenomenon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workplaces,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etc.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unofficial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individual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individual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unique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characters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individuals.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foundations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compromises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2_2#f01b75c61?pid=3ac66c603&amp;color=0,55,96&amp;mp=1&amp;vtp=1&amp;bt=1&amp;bbb=1&amp;h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seldom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Therefore,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determinants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Thus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differences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properly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answers,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persistence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goodwill,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achievable.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82_3#f01b75c61?pid=3ac66c603&amp;color=0,55,96&amp;mp=1&amp;vtp=1&amp;bt=1&amp;bbb=1&amp;h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individuals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suffers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involved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statement,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disagree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disgrace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financial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investment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insurance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luck.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sacrifice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（牺牲）.This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nobody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perfect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thus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compromises.</a:t>
            </a:r>
            <a:endParaRPr lang="en-US" altLang="zh-CN" dirty="0"/>
          </a:p>
        </p:txBody>
      </p:sp>
      <p:sp>
        <p:nvSpPr>
          <p:cNvPr id="3" name="QM_4_EX.83_1#f01b75c61?pid=3ac66c603&amp;color=0,55,96&amp;vtp=1&amp;bbb=1"/>
          <p:cNvSpPr/>
          <p:nvPr/>
        </p:nvSpPr>
        <p:spPr>
          <a:xfrm>
            <a:off x="502920" y="48044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文章主要说明人与人之间会相互依赖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联系并形成社会关系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4_1#80bb6a1de?pid=f01b75c61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describe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85_1#80bb6a1de.bracket?pid=f01b75c61&amp;color=0,55,96&amp;vpa=46&amp;vtp=1"/>
          <p:cNvSpPr/>
          <p:nvPr/>
        </p:nvSpPr>
        <p:spPr>
          <a:xfrm>
            <a:off x="7757000" y="1501584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86_1#80bb6a1de.choices?pid=f01b75c61&amp;color=0,55,96&amp;vtp=1&amp;bbb=1"/>
          <p:cNvSpPr/>
          <p:nvPr/>
        </p:nvSpPr>
        <p:spPr>
          <a:xfrm>
            <a:off x="502920" y="191439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702941" algn="l"/>
                <a:tab pos="5393182" algn="l"/>
                <a:tab pos="808342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Dependent.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Independent.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Indifferent.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.Aggressive.</a:t>
            </a:r>
            <a:endParaRPr lang="en-US" altLang="zh-CN" sz="1800" dirty="0"/>
          </a:p>
        </p:txBody>
      </p:sp>
      <p:sp>
        <p:nvSpPr>
          <p:cNvPr id="5" name="QC_5_AS.87_1#80bb6a1de?pid=f01b75c61&amp;color=0,55,96&amp;vtp=1&amp;bbb=1&amp;hb=1"/>
          <p:cNvSpPr/>
          <p:nvPr/>
        </p:nvSpPr>
        <p:spPr>
          <a:xfrm>
            <a:off x="502920" y="2316542"/>
            <a:ext cx="10570464" cy="75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细节理解题。根据第一段中的“Research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nature.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life.”可知，人在社会上的生存是相互依赖的。</a:t>
            </a:r>
            <a:endParaRPr lang="en-US" altLang="zh-CN" dirty="0"/>
          </a:p>
        </p:txBody>
      </p:sp>
      <p:sp>
        <p:nvSpPr>
          <p:cNvPr id="6" name="QC_5_BD.88_1#56b6c6cbf?pid=f01b75c61&amp;color=0,55,96&amp;vtp=1&amp;bbb=1"/>
          <p:cNvSpPr/>
          <p:nvPr/>
        </p:nvSpPr>
        <p:spPr>
          <a:xfrm>
            <a:off x="502920" y="312242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underlined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“compromises”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5_AN.89_1#56b6c6cbf.bracket?pid=f01b75c61&amp;color=0,55,96&amp;vpa=47&amp;vtp=1"/>
          <p:cNvSpPr/>
          <p:nvPr/>
        </p:nvSpPr>
        <p:spPr>
          <a:xfrm>
            <a:off x="8668225" y="3115244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8" name="QC_5_BD.90_1#56b6c6cbf.choices?pid=f01b75c61&amp;color=0,55,96&amp;vtp=1&amp;bbb=1"/>
          <p:cNvSpPr/>
          <p:nvPr/>
        </p:nvSpPr>
        <p:spPr>
          <a:xfrm>
            <a:off x="502920" y="3521644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702941" algn="l"/>
                <a:tab pos="5393182" algn="l"/>
                <a:tab pos="808342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Sideways.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Opportunities.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.Middle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.Branches.</a:t>
            </a:r>
            <a:endParaRPr lang="en-US" altLang="zh-CN" sz="1800" dirty="0"/>
          </a:p>
        </p:txBody>
      </p:sp>
      <p:sp>
        <p:nvSpPr>
          <p:cNvPr id="9" name="QC_5_AS.91_1#56b6c6cbf?pid=f01b75c61&amp;color=0,55,96&amp;vtp=1&amp;bbb=1&amp;hb=1"/>
          <p:cNvSpPr/>
          <p:nvPr/>
        </p:nvSpPr>
        <p:spPr>
          <a:xfrm>
            <a:off x="502920" y="3923789"/>
            <a:ext cx="10570464" cy="2386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词义猜测题。根据第二段中的“Each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requirements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unofficial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rules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individual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individual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unique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characters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individuals.”以及画线词所在句“Since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society,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of”可知，每种关系都有自己的必备条件和非正式的规则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，每个人都以一种独特的方式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与另一个人联系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，而这种方式取决于两个人的性格；由于不存在完美的社会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，人际关系建立的坚实基础应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该是互相让步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。由此可推知，画线词的意思是“妥协，折中”。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2_1#09bc19ddf?pid=f01b75c61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passage?(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93_1#09bc19ddf.bracket?pid=f01b75c61&amp;color=0,55,96&amp;vpa=48&amp;vtp=1"/>
          <p:cNvSpPr/>
          <p:nvPr/>
        </p:nvSpPr>
        <p:spPr>
          <a:xfrm>
            <a:off x="7449025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94_1#09bc19ddf.choices?pid=f01b75c61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A.Having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.Enjoying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hobby.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community.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endParaRPr lang="en-US" altLang="zh-CN" sz="1800" dirty="0"/>
          </a:p>
        </p:txBody>
      </p:sp>
      <p:sp>
        <p:nvSpPr>
          <p:cNvPr id="5" name="QC_5_AS.95_1#09bc19ddf?pid=f01b75c61&amp;color=0,55,96&amp;vtp=1&amp;bbb=1&amp;hb=1"/>
          <p:cNvSpPr/>
          <p:nvPr/>
        </p:nvSpPr>
        <p:spPr>
          <a:xfrm>
            <a:off x="502920" y="3564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细节理解题。根据第三段中的“Therefore,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time.”可知，最佳关系的关键是建立长期稳定的关系。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6_1#4c648fb92?pid=f01b75c61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idea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passage?(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97_1#4c648fb92.bracket?pid=f01b75c61&amp;color=0,55,96&amp;vpa=49&amp;vtp=1"/>
          <p:cNvSpPr/>
          <p:nvPr/>
        </p:nvSpPr>
        <p:spPr>
          <a:xfrm>
            <a:off x="47058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98_1#4c648fb92.choices?pid=f01b75c61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A.Requirements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.Development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.Ineffective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.Reasons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harmonious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relationship.</a:t>
            </a:r>
            <a:endParaRPr lang="en-US" altLang="zh-CN" sz="1800" dirty="0"/>
          </a:p>
        </p:txBody>
      </p:sp>
      <p:sp>
        <p:nvSpPr>
          <p:cNvPr id="5" name="QC_5_AS.99_1#4c648fb92?pid=f01b75c61&amp;color=0,55,96&amp;vtp=1&amp;bbb=1&amp;hb=1"/>
          <p:cNvSpPr/>
          <p:nvPr/>
        </p:nvSpPr>
        <p:spPr>
          <a:xfrm>
            <a:off x="502920" y="3564255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主旨大意题。通读全文可知，文章主要说明人与人之间会相互依赖、联系并形成社会关系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，这种关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系是随着时间的推移而不断发展的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。因此，为了构建一个良好的社会，人与人之间要相互帮助、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相互理解、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相互妥协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，这样才能实现共同进步。由此可知，本文的主旨是良好的关系的发展。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8174885ca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1</a:t>
            </a:r>
            <a:endParaRPr lang="en-US" altLang="zh-CN" sz="5400" dirty="0"/>
          </a:p>
        </p:txBody>
      </p:sp>
      <p:sp>
        <p:nvSpPr>
          <p:cNvPr id="3" name="C_1_BD#8174885ca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Knowing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me,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knowing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you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73eed954.fixed?pid=8174885ca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e73eed954.fixed?pid=8174885ca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5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Starting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out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7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Understanding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0cb66b7b?pid=b561a8d7a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fda4ab3fe?pid=00cb66b7b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沉没）?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（信号）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3.Shaun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（一口气）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expressed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（关心）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5.Appealing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emotions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（策略）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advertisers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use.</a:t>
            </a:r>
            <a:endParaRPr lang="en-US" altLang="zh-CN" sz="1800" dirty="0"/>
          </a:p>
        </p:txBody>
      </p:sp>
      <p:sp>
        <p:nvSpPr>
          <p:cNvPr id="4" name="QB_5_AN.2_1#fda4ab3fe.blank?pid=00cb66b7b&amp;color=0,55,96&amp;vpa=1&amp;vtp=1&amp;bbb=1"/>
          <p:cNvSpPr/>
          <p:nvPr/>
        </p:nvSpPr>
        <p:spPr>
          <a:xfrm>
            <a:off x="4248626" y="1978145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ink</a:t>
            </a:r>
            <a:endParaRPr lang="en-US" altLang="zh-CN" dirty="0"/>
          </a:p>
        </p:txBody>
      </p:sp>
      <p:sp>
        <p:nvSpPr>
          <p:cNvPr id="6" name="QB_5_AN.4_1#fda4ab3fe.blank?pid=00cb66b7b&amp;color=0,55,96&amp;vpa=2&amp;vtp=1&amp;bbb=1"/>
          <p:cNvSpPr/>
          <p:nvPr/>
        </p:nvSpPr>
        <p:spPr>
          <a:xfrm>
            <a:off x="2750026" y="2384545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ignal/ign</a:t>
            </a:r>
            <a:endParaRPr lang="en-US" altLang="zh-CN" dirty="0"/>
          </a:p>
        </p:txBody>
      </p:sp>
      <p:sp>
        <p:nvSpPr>
          <p:cNvPr id="8" name="QB_5_AN.6_1#fda4ab3fe.blank?pid=00cb66b7b&amp;color=0,55,96&amp;vpa=3&amp;vtp=1&amp;bbb=1"/>
          <p:cNvSpPr/>
          <p:nvPr/>
        </p:nvSpPr>
        <p:spPr>
          <a:xfrm>
            <a:off x="2762726" y="2816345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reath</a:t>
            </a:r>
            <a:endParaRPr lang="en-US" altLang="zh-CN" dirty="0"/>
          </a:p>
        </p:txBody>
      </p:sp>
      <p:sp>
        <p:nvSpPr>
          <p:cNvPr id="10" name="QB_5_AN.8_1#fda4ab3fe.blank?pid=00cb66b7b&amp;color=0,55,96&amp;vpa=4&amp;vtp=1&amp;bbb=1"/>
          <p:cNvSpPr/>
          <p:nvPr/>
        </p:nvSpPr>
        <p:spPr>
          <a:xfrm>
            <a:off x="4350226" y="323544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oncern</a:t>
            </a:r>
            <a:endParaRPr lang="en-US" altLang="zh-CN" dirty="0"/>
          </a:p>
        </p:txBody>
      </p:sp>
      <p:sp>
        <p:nvSpPr>
          <p:cNvPr id="12" name="QB_5_AN.10_1#fda4ab3fe.blank?pid=00cb66b7b&amp;color=0,55,96&amp;vpa=5&amp;vtp=1&amp;bbb=1"/>
          <p:cNvSpPr/>
          <p:nvPr/>
        </p:nvSpPr>
        <p:spPr>
          <a:xfrm>
            <a:off x="3956526" y="3620890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trategy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a63fc47d?pid=b561a8d7a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d7608a9cb?pid=ba63fc47d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（sink）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captain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rapidly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sinking,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crowd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gathered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tightly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（breath）.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（concern）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safety,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</a:t>
            </a:r>
            <a:endParaRPr lang="en-US" altLang="zh-CN" sz="1800" dirty="0"/>
          </a:p>
        </p:txBody>
      </p:sp>
      <p:sp>
        <p:nvSpPr>
          <p:cNvPr id="4" name="QB_5_AN.12_1#d7608a9cb.blank?pid=ba63fc47d&amp;color=0,55,96&amp;vpa=6&amp;vtp=1&amp;bbb=1"/>
          <p:cNvSpPr/>
          <p:nvPr/>
        </p:nvSpPr>
        <p:spPr>
          <a:xfrm>
            <a:off x="1683226" y="1978145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sank/sunk</a:t>
            </a:r>
            <a:endParaRPr lang="en-US" altLang="zh-CN" dirty="0"/>
          </a:p>
        </p:txBody>
      </p:sp>
      <p:sp>
        <p:nvSpPr>
          <p:cNvPr id="6" name="QB_5_AN.14_1#d7608a9cb.blank?pid=ba63fc47d&amp;color=0,55,96&amp;vpa=7&amp;vtp=1&amp;bbb=1"/>
          <p:cNvSpPr/>
          <p:nvPr/>
        </p:nvSpPr>
        <p:spPr>
          <a:xfrm>
            <a:off x="9093675" y="2397245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8" name="QB_5_AN.16_1#d7608a9cb.blank?pid=ba63fc47d&amp;color=0,55,96&amp;vpa=8&amp;vtp=1&amp;bbb=1"/>
          <p:cNvSpPr/>
          <p:nvPr/>
        </p:nvSpPr>
        <p:spPr>
          <a:xfrm>
            <a:off x="6801325" y="2816345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breathe</a:t>
            </a:r>
            <a:endParaRPr lang="en-US" altLang="zh-CN" dirty="0"/>
          </a:p>
        </p:txBody>
      </p:sp>
      <p:sp>
        <p:nvSpPr>
          <p:cNvPr id="10" name="QB_5_AN.18_1#d7608a9cb.blank?pid=ba63fc47d&amp;color=0,55,96&amp;vpa=9&amp;vtp=1&amp;bbb=1"/>
          <p:cNvSpPr/>
          <p:nvPr/>
        </p:nvSpPr>
        <p:spPr>
          <a:xfrm>
            <a:off x="3753326" y="323544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with/in</a:t>
            </a:r>
            <a:endParaRPr lang="en-US" altLang="zh-CN" dirty="0"/>
          </a:p>
        </p:txBody>
      </p:sp>
      <p:sp>
        <p:nvSpPr>
          <p:cNvPr id="12" name="QB_5_AN.20_1#d7608a9cb.blank?pid=ba63fc47d&amp;color=0,55,96&amp;vpa=10&amp;vtp=1&amp;bbb=1"/>
          <p:cNvSpPr/>
          <p:nvPr/>
        </p:nvSpPr>
        <p:spPr>
          <a:xfrm>
            <a:off x="641826" y="3633590"/>
            <a:ext cx="115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81dfb347?pid=b561a8d7a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1_1#4522ca76d?sp=1&amp;pid=081dfb347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1.他很可靠，不会让你失望的。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22_1#4522ca76d.blank?pid=081dfb347&amp;color=0,55,96&amp;vpa=11&amp;vtp=1&amp;bbb=1"/>
          <p:cNvSpPr/>
          <p:nvPr/>
        </p:nvSpPr>
        <p:spPr>
          <a:xfrm>
            <a:off x="3013551" y="237629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endParaRPr lang="en-US" altLang="zh-CN" dirty="0"/>
          </a:p>
        </p:txBody>
      </p:sp>
      <p:sp>
        <p:nvSpPr>
          <p:cNvPr id="5" name="QB_5_AN.23_1#4522ca76d.blank?pid=081dfb347&amp;color=0,55,96&amp;vpa=12&amp;vtp=1&amp;bbb=1"/>
          <p:cNvSpPr/>
          <p:nvPr/>
        </p:nvSpPr>
        <p:spPr>
          <a:xfrm>
            <a:off x="3585051" y="2363590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endParaRPr lang="en-US" altLang="zh-CN" dirty="0"/>
          </a:p>
        </p:txBody>
      </p:sp>
      <p:sp>
        <p:nvSpPr>
          <p:cNvPr id="6" name="QB_5_AN.24_1#4522ca76d.blank?pid=081dfb347&amp;color=0,55,96&amp;vpa=13&amp;vtp=1&amp;bbb=1"/>
          <p:cNvSpPr/>
          <p:nvPr/>
        </p:nvSpPr>
        <p:spPr>
          <a:xfrm>
            <a:off x="4245451" y="237629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endParaRPr lang="en-US" altLang="zh-CN" dirty="0"/>
          </a:p>
        </p:txBody>
      </p:sp>
      <p:sp>
        <p:nvSpPr>
          <p:cNvPr id="7" name="QB_5_BD.25_1#420b6a2bc?sp=1&amp;pid=081dfb347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2.她坐在那里，陷入了沉思。（sink）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8" name="QB_5_AN.26_1#420b6a2bc.blank?pid=081dfb347&amp;color=0,55,96&amp;vpa=14&amp;vtp=1&amp;bbb=1"/>
          <p:cNvSpPr/>
          <p:nvPr/>
        </p:nvSpPr>
        <p:spPr>
          <a:xfrm>
            <a:off x="1975326" y="3197224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sunk</a:t>
            </a:r>
            <a:endParaRPr lang="en-US" altLang="zh-CN" dirty="0"/>
          </a:p>
        </p:txBody>
      </p:sp>
      <p:sp>
        <p:nvSpPr>
          <p:cNvPr id="9" name="QB_5_AN.27_1#420b6a2bc.blank?pid=081dfb347&amp;color=0,55,96&amp;vpa=15&amp;vtp=1&amp;bbb=1"/>
          <p:cNvSpPr/>
          <p:nvPr/>
        </p:nvSpPr>
        <p:spPr>
          <a:xfrm>
            <a:off x="2737326" y="3197224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10" name="QB_5_AN.28_1#420b6a2bc.blank?pid=081dfb347&amp;color=0,55,96&amp;vpa=16&amp;vtp=1&amp;bbb=1"/>
          <p:cNvSpPr/>
          <p:nvPr/>
        </p:nvSpPr>
        <p:spPr>
          <a:xfrm>
            <a:off x="3219926" y="3184524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endParaRPr lang="en-US" altLang="zh-CN" dirty="0"/>
          </a:p>
        </p:txBody>
      </p:sp>
      <p:sp>
        <p:nvSpPr>
          <p:cNvPr id="11" name="QB_5_BD.29_1#a077c139f?sp=1&amp;pid=081dfb347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3.她厌倦了每天做同样的工作，决定辞职去旅行。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resign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travelling.</a:t>
            </a:r>
            <a:endParaRPr lang="en-US" altLang="zh-CN" sz="1800" dirty="0"/>
          </a:p>
        </p:txBody>
      </p:sp>
      <p:sp>
        <p:nvSpPr>
          <p:cNvPr id="12" name="QB_5_AN.30_1#a077c139f.blank?pid=081dfb347&amp;color=0,55,96&amp;vpa=17&amp;vtp=1&amp;bbb=1"/>
          <p:cNvSpPr/>
          <p:nvPr/>
        </p:nvSpPr>
        <p:spPr>
          <a:xfrm>
            <a:off x="470376" y="4017010"/>
            <a:ext cx="1276223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Tired/Bored</a:t>
            </a:r>
            <a:endParaRPr lang="en-US" altLang="zh-CN" dirty="0"/>
          </a:p>
        </p:txBody>
      </p:sp>
      <p:sp>
        <p:nvSpPr>
          <p:cNvPr id="13" name="QB_5_AN.31_1#a077c139f.blank?pid=081dfb347&amp;color=0,55,96&amp;vpa=18&amp;vtp=1&amp;bbb=1"/>
          <p:cNvSpPr/>
          <p:nvPr/>
        </p:nvSpPr>
        <p:spPr>
          <a:xfrm>
            <a:off x="1841976" y="401701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4" name="QB_5_AN.32_1#a077c139f.blank?pid=081dfb347&amp;color=0,55,96&amp;vpa=19&amp;vtp=1&amp;bbb=1"/>
          <p:cNvSpPr/>
          <p:nvPr/>
        </p:nvSpPr>
        <p:spPr>
          <a:xfrm>
            <a:off x="2311876" y="400431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endParaRPr lang="en-US" altLang="zh-CN" dirty="0"/>
          </a:p>
        </p:txBody>
      </p:sp>
      <p:sp>
        <p:nvSpPr>
          <p:cNvPr id="15" name="QB_5_BD.33_1#e67065f50?sp=1&amp;pid=081dfb347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4.我们童年时期的那些日子一去不复返了。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children.</a:t>
            </a:r>
            <a:endParaRPr lang="en-US" altLang="zh-CN" sz="1800" dirty="0"/>
          </a:p>
        </p:txBody>
      </p:sp>
      <p:sp>
        <p:nvSpPr>
          <p:cNvPr id="16" name="QB_5_AN.34_1#e67065f50.blank?pid=081dfb347&amp;color=0,55,96&amp;vpa=20&amp;vtp=1&amp;bbb=1"/>
          <p:cNvSpPr/>
          <p:nvPr/>
        </p:nvSpPr>
        <p:spPr>
          <a:xfrm>
            <a:off x="495776" y="483679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Gone</a:t>
            </a:r>
            <a:endParaRPr lang="en-US" altLang="zh-CN" dirty="0"/>
          </a:p>
        </p:txBody>
      </p:sp>
      <p:sp>
        <p:nvSpPr>
          <p:cNvPr id="17" name="QB_5_AN.35_1#e67065f50.blank?pid=081dfb347&amp;color=0,55,96&amp;vpa=21&amp;vtp=1&amp;bbb=1"/>
          <p:cNvSpPr/>
          <p:nvPr/>
        </p:nvSpPr>
        <p:spPr>
          <a:xfrm>
            <a:off x="1283176" y="483679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endParaRPr lang="en-US" altLang="zh-CN" dirty="0"/>
          </a:p>
        </p:txBody>
      </p:sp>
      <p:sp>
        <p:nvSpPr>
          <p:cNvPr id="18" name="QB_5_AN.36_1#e67065f50.blank?pid=081dfb347&amp;color=0,55,96&amp;vpa=22&amp;vtp=1&amp;bbb=1"/>
          <p:cNvSpPr/>
          <p:nvPr/>
        </p:nvSpPr>
        <p:spPr>
          <a:xfrm>
            <a:off x="1854676" y="483679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9" name="QB_5_AN.37_1#e67065f50.blank?pid=081dfb347&amp;color=0,55,96&amp;vpa=23&amp;vtp=1&amp;bbb=1"/>
          <p:cNvSpPr/>
          <p:nvPr/>
        </p:nvSpPr>
        <p:spPr>
          <a:xfrm>
            <a:off x="2413476" y="4824095"/>
            <a:ext cx="585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endParaRPr lang="en-US" altLang="zh-CN" dirty="0"/>
          </a:p>
        </p:txBody>
      </p:sp>
      <p:sp>
        <p:nvSpPr>
          <p:cNvPr id="20" name="QB_5_BD.38_1#87736e37a?sp=1&amp;pid=081dfb347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5.村里住着一位老渔民。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fisherman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village.</a:t>
            </a:r>
            <a:endParaRPr lang="en-US" altLang="zh-CN" sz="1800" dirty="0"/>
          </a:p>
        </p:txBody>
      </p:sp>
      <p:sp>
        <p:nvSpPr>
          <p:cNvPr id="21" name="QB_5_AN.39_1#87736e37a.blank?pid=081dfb347&amp;color=0,55,96&amp;vpa=24&amp;vtp=1&amp;bbb=1"/>
          <p:cNvSpPr/>
          <p:nvPr/>
        </p:nvSpPr>
        <p:spPr>
          <a:xfrm>
            <a:off x="470376" y="5656580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endParaRPr lang="en-US" altLang="zh-CN" dirty="0"/>
          </a:p>
        </p:txBody>
      </p:sp>
      <p:sp>
        <p:nvSpPr>
          <p:cNvPr id="22" name="QB_5_AN.40_1#87736e37a.blank?pid=081dfb347&amp;color=0,55,96&amp;vpa=25&amp;vtp=1&amp;bbb=1"/>
          <p:cNvSpPr/>
          <p:nvPr/>
        </p:nvSpPr>
        <p:spPr>
          <a:xfrm>
            <a:off x="1295876" y="5656580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lives/lived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4" grpId="0" build="p" animBg="1"/>
      <p:bldP spid="16" grpId="0" build="p" animBg="1"/>
      <p:bldP spid="17" grpId="0" build="p" animBg="1"/>
      <p:bldP spid="18" grpId="0" build="p" animBg="1"/>
      <p:bldP spid="19" grpId="0" build="p" animBg="1"/>
      <p:bldP spid="21" grpId="0" build="p" animBg="1"/>
      <p:bldP spid="2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b00e61cd?pid=b561a8d7a&amp;color=0,55,96&amp;vtp=1&amp;bt=1&amp;bbb=1"/>
          <p:cNvSpPr/>
          <p:nvPr/>
        </p:nvSpPr>
        <p:spPr>
          <a:xfrm>
            <a:off x="502920" y="1508760"/>
            <a:ext cx="10570464" cy="40665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5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四、课文语法填空。</a:t>
            </a:r>
            <a:endParaRPr lang="en-US" altLang="zh-CN" sz="2200" dirty="0"/>
          </a:p>
        </p:txBody>
      </p:sp>
      <p:sp>
        <p:nvSpPr>
          <p:cNvPr id="3" name="QM_5_BD.41_1#9f9ec3815?sp=1&amp;pid=1b00e61cd&amp;color=0,55,96&amp;vtp=1&amp;bbb=1&amp;hb=1"/>
          <p:cNvSpPr/>
          <p:nvPr/>
        </p:nvSpPr>
        <p:spPr>
          <a:xfrm>
            <a:off x="502920" y="1963401"/>
            <a:ext cx="10570464" cy="1786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basketball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crazy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basketball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pretty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（lose）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match.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opinion,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（blame）.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（disappoint）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guard's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behaviour,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he'd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Agony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</a:t>
            </a:r>
            <a:endParaRPr lang="en-US" altLang="zh-CN" dirty="0"/>
          </a:p>
        </p:txBody>
      </p:sp>
      <p:sp>
        <p:nvSpPr>
          <p:cNvPr id="4" name="QM_5_BD.41_2#9f9ec3815?sp=1&amp;pid=1b00e61cd&amp;color=0,55,96&amp;vtp=1&amp;bbb=1&amp;hb=1"/>
          <p:cNvSpPr/>
          <p:nvPr/>
        </p:nvSpPr>
        <p:spPr>
          <a:xfrm>
            <a:off x="502920" y="3790633"/>
            <a:ext cx="10570464" cy="2522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Agony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（main）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（bad）.But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fault.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apologise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teammate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（anger）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repeating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worsening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Thirdly,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behaviour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（teammate）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weight,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professional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coach.</a:t>
            </a:r>
            <a:endParaRPr lang="en-US" altLang="zh-CN" dirty="0"/>
          </a:p>
        </p:txBody>
      </p:sp>
      <p:sp>
        <p:nvSpPr>
          <p:cNvPr id="5" name="QM_5_AN.42_1#9f9ec3815.blank?pid=1b00e61cd&amp;color=0,55,96&amp;vpa=26&amp;vtp=1&amp;bbb=1"/>
          <p:cNvSpPr/>
          <p:nvPr/>
        </p:nvSpPr>
        <p:spPr>
          <a:xfrm>
            <a:off x="7861775" y="1928730"/>
            <a:ext cx="6746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endParaRPr lang="en-US" altLang="zh-CN" dirty="0"/>
          </a:p>
        </p:txBody>
      </p:sp>
      <p:sp>
        <p:nvSpPr>
          <p:cNvPr id="6" name="QM_5_AN.43_1#9f9ec3815.blank?pid=1b00e61cd&amp;color=0,55,96&amp;vpa=27&amp;vtp=1&amp;bbb=1"/>
          <p:cNvSpPr/>
          <p:nvPr/>
        </p:nvSpPr>
        <p:spPr>
          <a:xfrm>
            <a:off x="2699226" y="2297030"/>
            <a:ext cx="4968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endParaRPr lang="en-US" altLang="zh-CN" dirty="0"/>
          </a:p>
        </p:txBody>
      </p:sp>
      <p:sp>
        <p:nvSpPr>
          <p:cNvPr id="7" name="QM_5_AN.44_1#9f9ec3815.blank?pid=1b00e61cd&amp;color=0,55,96&amp;vpa=28&amp;vtp=1&amp;bbb=1"/>
          <p:cNvSpPr/>
          <p:nvPr/>
        </p:nvSpPr>
        <p:spPr>
          <a:xfrm>
            <a:off x="654526" y="2665330"/>
            <a:ext cx="10175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blame</a:t>
            </a:r>
            <a:endParaRPr lang="en-US" altLang="zh-CN" dirty="0"/>
          </a:p>
        </p:txBody>
      </p:sp>
      <p:sp>
        <p:nvSpPr>
          <p:cNvPr id="8" name="QM_5_AN.45_1#9f9ec3815.blank?pid=1b00e61cd&amp;color=0,55,96&amp;vpa=29&amp;vtp=1&amp;bbb=1"/>
          <p:cNvSpPr/>
          <p:nvPr/>
        </p:nvSpPr>
        <p:spPr>
          <a:xfrm>
            <a:off x="3029426" y="2652630"/>
            <a:ext cx="13858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Disappointed</a:t>
            </a:r>
            <a:endParaRPr lang="en-US" altLang="zh-CN" dirty="0"/>
          </a:p>
        </p:txBody>
      </p:sp>
      <p:sp>
        <p:nvSpPr>
          <p:cNvPr id="9" name="QM_5_AN.46_1#9f9ec3815.blank?pid=1b00e61cd&amp;color=0,55,96&amp;vpa=30&amp;vtp=1&amp;bbb=1"/>
          <p:cNvSpPr/>
          <p:nvPr/>
        </p:nvSpPr>
        <p:spPr>
          <a:xfrm>
            <a:off x="6309582" y="3033630"/>
            <a:ext cx="6111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endParaRPr lang="en-US" altLang="zh-CN" dirty="0"/>
          </a:p>
        </p:txBody>
      </p:sp>
      <p:sp>
        <p:nvSpPr>
          <p:cNvPr id="10" name="QM_5_AN.47_1#9f9ec3815.blank?pid=1b00e61cd&amp;color=0,55,96&amp;vpa=31&amp;vtp=1&amp;bbb=1"/>
          <p:cNvSpPr/>
          <p:nvPr/>
        </p:nvSpPr>
        <p:spPr>
          <a:xfrm>
            <a:off x="5347176" y="3743262"/>
            <a:ext cx="8016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endParaRPr lang="en-US" altLang="zh-CN" dirty="0"/>
          </a:p>
        </p:txBody>
      </p:sp>
      <p:sp>
        <p:nvSpPr>
          <p:cNvPr id="11" name="QM_5_AN.48_1#9f9ec3815.blank?pid=1b00e61cd&amp;color=0,55,96&amp;vpa=32&amp;vtp=1&amp;bbb=1"/>
          <p:cNvSpPr/>
          <p:nvPr/>
        </p:nvSpPr>
        <p:spPr>
          <a:xfrm>
            <a:off x="1594326" y="4124262"/>
            <a:ext cx="712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worse</a:t>
            </a:r>
            <a:endParaRPr lang="en-US" altLang="zh-CN" dirty="0"/>
          </a:p>
        </p:txBody>
      </p:sp>
      <p:sp>
        <p:nvSpPr>
          <p:cNvPr id="12" name="QM_5_AN.49_1#9f9ec3815.blank?pid=1b00e61cd&amp;color=0,55,96&amp;vpa=33&amp;vtp=1&amp;bbb=1"/>
          <p:cNvSpPr/>
          <p:nvPr/>
        </p:nvSpPr>
        <p:spPr>
          <a:xfrm>
            <a:off x="6430867" y="4479862"/>
            <a:ext cx="6873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angry</a:t>
            </a:r>
            <a:endParaRPr lang="en-US" altLang="zh-CN" dirty="0"/>
          </a:p>
        </p:txBody>
      </p:sp>
      <p:sp>
        <p:nvSpPr>
          <p:cNvPr id="13" name="QM_5_AN.50_1#9f9ec3815.blank?pid=1b00e61cd&amp;color=0,55,96&amp;vpa=34&amp;vtp=1&amp;bbb=1"/>
          <p:cNvSpPr/>
          <p:nvPr/>
        </p:nvSpPr>
        <p:spPr>
          <a:xfrm>
            <a:off x="4889976" y="4848162"/>
            <a:ext cx="8016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but/yet</a:t>
            </a:r>
            <a:endParaRPr lang="en-US" altLang="zh-CN" dirty="0"/>
          </a:p>
        </p:txBody>
      </p:sp>
      <p:sp>
        <p:nvSpPr>
          <p:cNvPr id="14" name="QM_5_AN.51_1#9f9ec3815.blank?pid=1b00e61cd&amp;color=0,55,96&amp;vpa=35&amp;vtp=1&amp;bbb=1"/>
          <p:cNvSpPr/>
          <p:nvPr/>
        </p:nvSpPr>
        <p:spPr>
          <a:xfrm>
            <a:off x="768826" y="5597462"/>
            <a:ext cx="11445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teammates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52_1#50dc5d259?pid=9f9ec3815&amp;color=0,55,96&amp;vtp=1&amp;bt=1&amp;bbb=1"/>
          <p:cNvSpPr/>
          <p:nvPr/>
        </p:nvSpPr>
        <p:spPr>
          <a:xfrm>
            <a:off x="502920" y="150876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3" name="QB_6_AN.53_1#50dc5d259.blank?pid=9f9ec3815&amp;color=0,55,96&amp;vpa=36&amp;vtp=1&amp;bbb=1"/>
          <p:cNvSpPr/>
          <p:nvPr/>
        </p:nvSpPr>
        <p:spPr>
          <a:xfrm>
            <a:off x="654526" y="1458087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endParaRPr lang="en-US" altLang="zh-CN" dirty="0"/>
          </a:p>
        </p:txBody>
      </p:sp>
      <p:sp>
        <p:nvSpPr>
          <p:cNvPr id="4" name="QB_6_AS.54_1#50dc5d259?pid=9f9ec3815&amp;color=0,55,96&amp;vtp=1&amp;bbb=1"/>
          <p:cNvSpPr/>
          <p:nvPr/>
        </p:nvSpPr>
        <p:spPr>
          <a:xfrm>
            <a:off x="502920" y="189630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crazy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为固定搭配，意为“热衷于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痴迷”。</a:t>
            </a:r>
            <a:endParaRPr lang="en-US" altLang="zh-CN" sz="1800" dirty="0"/>
          </a:p>
        </p:txBody>
      </p:sp>
      <p:sp>
        <p:nvSpPr>
          <p:cNvPr id="5" name="QB_6_BD.55_1#ccc1ad203?pid=9f9ec3815&amp;color=0,55,96&amp;vtp=1&amp;bbb=1"/>
          <p:cNvSpPr/>
          <p:nvPr/>
        </p:nvSpPr>
        <p:spPr>
          <a:xfrm>
            <a:off x="502920" y="2290127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6" name="QB_6_AN.56_1#ccc1ad203.blank?pid=9f9ec3815&amp;color=0,55,96&amp;vpa=37&amp;vtp=1&amp;bbb=1"/>
          <p:cNvSpPr/>
          <p:nvPr/>
        </p:nvSpPr>
        <p:spPr>
          <a:xfrm>
            <a:off x="692626" y="2239454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endParaRPr lang="en-US" altLang="zh-CN" dirty="0"/>
          </a:p>
        </p:txBody>
      </p:sp>
      <p:sp>
        <p:nvSpPr>
          <p:cNvPr id="7" name="QB_6_AS.57_1#ccc1ad203?pid=9f9ec3815&amp;color=0,55,96&amp;vtp=1&amp;bbb=1"/>
          <p:cNvSpPr/>
          <p:nvPr/>
        </p:nvSpPr>
        <p:spPr>
          <a:xfrm>
            <a:off x="502920" y="2683954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根据空后的last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match可知，该动作发生在过去，应用一般过去时。</a:t>
            </a:r>
            <a:endParaRPr lang="en-US" altLang="zh-CN" sz="1800" dirty="0"/>
          </a:p>
        </p:txBody>
      </p:sp>
      <p:sp>
        <p:nvSpPr>
          <p:cNvPr id="8" name="QB_6_BD.58_1#14270bbad?pid=9f9ec3815&amp;color=0,55,96&amp;vtp=1&amp;bbb=1"/>
          <p:cNvSpPr/>
          <p:nvPr/>
        </p:nvSpPr>
        <p:spPr>
          <a:xfrm>
            <a:off x="502920" y="307778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9" name="QB_6_AN.59_1#14270bbad.blank?pid=9f9ec3815&amp;color=0,55,96&amp;vpa=38&amp;vtp=1&amp;bbb=1"/>
          <p:cNvSpPr/>
          <p:nvPr/>
        </p:nvSpPr>
        <p:spPr>
          <a:xfrm>
            <a:off x="654526" y="3027108"/>
            <a:ext cx="10175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blame</a:t>
            </a:r>
            <a:endParaRPr lang="en-US" altLang="zh-CN" dirty="0"/>
          </a:p>
        </p:txBody>
      </p:sp>
      <p:sp>
        <p:nvSpPr>
          <p:cNvPr id="10" name="QB_6_AS.60_1#14270bbad?pid=9f9ec3815&amp;color=0,55,96&amp;vtp=1&amp;bbb=1"/>
          <p:cNvSpPr/>
          <p:nvPr/>
        </p:nvSpPr>
        <p:spPr>
          <a:xfrm>
            <a:off x="502920" y="3471608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blame为固定用法，意为“对（坏事）负有责任”。</a:t>
            </a:r>
            <a:endParaRPr lang="en-US" altLang="zh-CN" sz="1800" dirty="0"/>
          </a:p>
        </p:txBody>
      </p:sp>
      <p:sp>
        <p:nvSpPr>
          <p:cNvPr id="11" name="QB_6_BD.61_1#1a84be240?pid=9f9ec3815&amp;color=0,55,96&amp;vtp=1&amp;bbb=1"/>
          <p:cNvSpPr/>
          <p:nvPr/>
        </p:nvSpPr>
        <p:spPr>
          <a:xfrm>
            <a:off x="502920" y="3865435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12" name="QB_6_AN.62_1#1a84be240.blank?pid=9f9ec3815&amp;color=0,55,96&amp;vpa=39&amp;vtp=1&amp;bbb=1"/>
          <p:cNvSpPr/>
          <p:nvPr/>
        </p:nvSpPr>
        <p:spPr>
          <a:xfrm>
            <a:off x="641826" y="3802062"/>
            <a:ext cx="1385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Disappointed</a:t>
            </a:r>
            <a:endParaRPr lang="en-US" altLang="zh-CN" dirty="0"/>
          </a:p>
        </p:txBody>
      </p:sp>
      <p:sp>
        <p:nvSpPr>
          <p:cNvPr id="13" name="QB_6_AS.63_1#1a84be240?pid=9f9ec3815&amp;color=0,55,96&amp;vtp=1&amp;bbb=1"/>
          <p:cNvSpPr/>
          <p:nvPr/>
        </p:nvSpPr>
        <p:spPr>
          <a:xfrm>
            <a:off x="502920" y="4259262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disappointed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by为固定搭配，意为“对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失望”，在此处作状语，省略了be动词。</a:t>
            </a:r>
            <a:endParaRPr lang="en-US" altLang="zh-CN" sz="1800" dirty="0"/>
          </a:p>
        </p:txBody>
      </p:sp>
      <p:sp>
        <p:nvSpPr>
          <p:cNvPr id="14" name="QB_6_BD.64_1#8acf3f667?pid=9f9ec3815&amp;color=0,55,96&amp;vtp=1&amp;bbb=1"/>
          <p:cNvSpPr/>
          <p:nvPr/>
        </p:nvSpPr>
        <p:spPr>
          <a:xfrm>
            <a:off x="502920" y="4653089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15" name="QB_6_AN.65_1#8acf3f667.blank?pid=9f9ec3815&amp;color=0,55,96&amp;vpa=40&amp;vtp=1&amp;bbb=1"/>
          <p:cNvSpPr/>
          <p:nvPr/>
        </p:nvSpPr>
        <p:spPr>
          <a:xfrm>
            <a:off x="692626" y="4602416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endParaRPr lang="en-US" altLang="zh-CN" dirty="0"/>
          </a:p>
        </p:txBody>
      </p:sp>
      <p:sp>
        <p:nvSpPr>
          <p:cNvPr id="16" name="QB_6_AS.66_1#8acf3f667?pid=9f9ec3815&amp;color=0,55,96&amp;vtp=1&amp;bbb=1"/>
          <p:cNvSpPr/>
          <p:nvPr/>
        </p:nvSpPr>
        <p:spPr>
          <a:xfrm>
            <a:off x="502920" y="5046916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设空处引导宾语从句，在从句中作宾语，表示“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的东西”。</a:t>
            </a:r>
            <a:endParaRPr lang="en-US" altLang="zh-CN" sz="1800" dirty="0"/>
          </a:p>
        </p:txBody>
      </p:sp>
      <p:sp>
        <p:nvSpPr>
          <p:cNvPr id="17" name="QB_6_BD.67_1#402610b3f?pid=9f9ec3815&amp;color=0,55,96&amp;vtp=1&amp;bbb=1"/>
          <p:cNvSpPr/>
          <p:nvPr/>
        </p:nvSpPr>
        <p:spPr>
          <a:xfrm>
            <a:off x="502920" y="5440743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18" name="QB_6_AN.68_1#402610b3f.blank?pid=9f9ec3815&amp;color=0,55,96&amp;vpa=41&amp;vtp=1&amp;bbb=1"/>
          <p:cNvSpPr/>
          <p:nvPr/>
        </p:nvSpPr>
        <p:spPr>
          <a:xfrm>
            <a:off x="654526" y="5377370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endParaRPr lang="en-US" altLang="zh-CN" dirty="0"/>
          </a:p>
        </p:txBody>
      </p:sp>
      <p:sp>
        <p:nvSpPr>
          <p:cNvPr id="19" name="QB_6_AS.69_1#402610b3f?pid=9f9ec3815&amp;color=0,55,96&amp;vtp=1&amp;bbb=1"/>
          <p:cNvSpPr/>
          <p:nvPr/>
        </p:nvSpPr>
        <p:spPr>
          <a:xfrm>
            <a:off x="502920" y="583457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设空处在句中作状语，应用副词形式。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  <p:bldP spid="18" grpId="0" build="p" animBg="1"/>
      <p:bldP spid="19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1484</Words>
  <Application>Microsoft Office PowerPoint</Application>
  <PresentationFormat>宽屏</PresentationFormat>
  <Paragraphs>179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2024-10-09T04:11:10Z</dcterms:created>
  <dcterms:modified xsi:type="dcterms:W3CDTF">2024-10-09T05:21:04Z</dcterms:modified>
  <cp:category/>
  <cp:contentStatus/>
</cp:coreProperties>
</file>